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1" r:id="rId9"/>
    <p:sldId id="263" r:id="rId10"/>
    <p:sldId id="264" r:id="rId11"/>
    <p:sldId id="265" r:id="rId12"/>
    <p:sldId id="267" r:id="rId13"/>
    <p:sldId id="268" r:id="rId14"/>
    <p:sldId id="26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2" r:id="rId44"/>
    <p:sldId id="297" r:id="rId45"/>
    <p:sldId id="298" r:id="rId46"/>
    <p:sldId id="299" r:id="rId47"/>
    <p:sldId id="300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0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81" d="100"/>
          <a:sy n="81" d="100"/>
        </p:scale>
        <p:origin x="8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547BC-A709-4B96-99D7-E6C1D2C019D5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FC908-5A9F-4B3C-8749-186917E617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857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C908-5A9F-4B3C-8749-186917E61750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EC1EB66-4B75-4936-8530-9F06E750E513}" type="datetimeFigureOut">
              <a:rPr lang="en-US" smtClean="0"/>
              <a:pPr/>
              <a:t>3/11/2020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2B7F3AB-5720-47C8-8496-DB7270D42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6170" y="2284274"/>
            <a:ext cx="6952030" cy="29735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54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LẬP TRÌNH QUẢN LÝ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343CB32-3803-4358-B144-E1E1CAA6D69D}"/>
              </a:ext>
            </a:extLst>
          </p:cNvPr>
          <p:cNvSpPr>
            <a:spLocks noGrp="1"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90600" y="1926264"/>
            <a:ext cx="8153400" cy="588336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Navigation Pane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CSDL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4375" t="29167" r="29688" b="22917"/>
          <a:stretch>
            <a:fillRect/>
          </a:stretch>
        </p:blipFill>
        <p:spPr bwMode="auto">
          <a:xfrm>
            <a:off x="2667000" y="24384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0E19ED7-F66C-498F-9FF7-B52335DD9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90600" y="1773864"/>
            <a:ext cx="8153400" cy="588336"/>
          </a:xfrm>
        </p:spPr>
        <p:txBody>
          <a:bodyPr>
            <a:norm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CSDL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1430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Cấu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trúc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file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009650" y="2362200"/>
            <a:ext cx="7905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Table (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Bảng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):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là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thành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phần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cơ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bản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của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CSDL,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nó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cho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phép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lưu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trữ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dữ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liệu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phục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vụ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công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quản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lý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.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bảng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trong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một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CSDL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thường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có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mối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quan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hệ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với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nhau</a:t>
            </a:r>
            <a:endParaRPr lang="en-US" sz="2000" dirty="0">
              <a:latin typeface="Arial" pitchFamily="34" charset="0"/>
              <a:sym typeface="Wingdings 2" pitchFamily="18" charset="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3906" t="45833" r="28125" b="17708"/>
          <a:stretch>
            <a:fillRect/>
          </a:stretch>
        </p:blipFill>
        <p:spPr bwMode="auto">
          <a:xfrm>
            <a:off x="990600" y="3429000"/>
            <a:ext cx="795528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DF0C3CD-769A-40B6-B351-6D7F97E4D34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1430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Cấu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trúc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file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1028700" y="1828800"/>
            <a:ext cx="81153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Query (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Truy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vấn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):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là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công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cụ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dùng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để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tính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toán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trường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không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cần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lưu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trữ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(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điểmTB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thành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tiền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),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sắp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xếp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tìm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kiếm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tổng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hợp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dữ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liệu</a:t>
            </a:r>
            <a:endParaRPr lang="en-US" sz="2000" dirty="0">
              <a:latin typeface="Arial" pitchFamily="34" charset="0"/>
              <a:sym typeface="Wingdings 2" pitchFamily="18" charset="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125" t="34375" r="27344" b="31250"/>
          <a:stretch>
            <a:fillRect/>
          </a:stretch>
        </p:blipFill>
        <p:spPr bwMode="auto">
          <a:xfrm>
            <a:off x="1129145" y="2590800"/>
            <a:ext cx="801485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7E6D4D8-828A-43CD-A04A-78F3830DC82B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1430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Cấu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trúc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file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990600" y="19050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Form (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Biểu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mẫu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):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cho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xây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dựng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biểu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mẫu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nhập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số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liệu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như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trong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thực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tế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giúp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NSD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thực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hiện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việc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nhập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xuất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phong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phú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không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đơn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điệu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như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nhập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xuất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trên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Table hay Query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1094" t="53125" r="28125" b="9375"/>
          <a:stretch>
            <a:fillRect/>
          </a:stretch>
        </p:blipFill>
        <p:spPr bwMode="auto">
          <a:xfrm>
            <a:off x="2057400" y="3200400"/>
            <a:ext cx="61912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23A136D-0B8F-46BA-9246-375D604F81A8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1430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Cấu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trúc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file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971550" y="1752600"/>
            <a:ext cx="7848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Report (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Báo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biểu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):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được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sử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dụng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để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tạo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ra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báo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hiển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thị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dữ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liệu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từ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Table, Query.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Ví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dụ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như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Bảng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điểm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danh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sách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, ..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9375" t="26042" r="33594" b="33333"/>
          <a:stretch>
            <a:fillRect/>
          </a:stretch>
        </p:blipFill>
        <p:spPr bwMode="auto">
          <a:xfrm>
            <a:off x="1447800" y="2514600"/>
            <a:ext cx="698890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70D08BD-6E55-4F59-84F5-77459D4DAB75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1430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Cấu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trúc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file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971550" y="2133600"/>
            <a:ext cx="8172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Macro (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Tập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lệnh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):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là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một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tập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hợp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lệnh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nhằm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thực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hiện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thao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thường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gặp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.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Khi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gọi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một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Macro, Access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sẽ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cho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thực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hiện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một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dãy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các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lệnh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tương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ứng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đã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qui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định</a:t>
            </a:r>
            <a:endParaRPr lang="en-US" sz="2000" dirty="0">
              <a:latin typeface="Arial" pitchFamily="34" charset="0"/>
              <a:sym typeface="Wingdings 2" pitchFamily="18" charset="2"/>
            </a:endParaRP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1066800" y="36576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Module (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Đơn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b="1" dirty="0" err="1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thể</a:t>
            </a:r>
            <a:r>
              <a:rPr lang="en-US" sz="2000" b="1" dirty="0">
                <a:solidFill>
                  <a:srgbClr val="FF3300"/>
                </a:solidFill>
                <a:latin typeface="Arial" pitchFamily="34" charset="0"/>
                <a:sym typeface="Wingdings 2" pitchFamily="18" charset="2"/>
              </a:rPr>
              <a:t>):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là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một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dạng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tự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động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hoá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chuyên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sâu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hơn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Macro.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Đó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là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những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hàm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riêng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của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NSD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được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viết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bằng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ngôn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</a:t>
            </a:r>
            <a:r>
              <a:rPr lang="en-US" sz="2000" dirty="0" err="1">
                <a:latin typeface="Arial" pitchFamily="34" charset="0"/>
                <a:sym typeface="Wingdings 2" pitchFamily="18" charset="2"/>
              </a:rPr>
              <a:t>ngữ</a:t>
            </a:r>
            <a:r>
              <a:rPr lang="en-US" sz="2000" dirty="0">
                <a:latin typeface="Arial" pitchFamily="34" charset="0"/>
                <a:sym typeface="Wingdings 2" pitchFamily="18" charset="2"/>
              </a:rPr>
              <a:t> Access Basic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A6B9FF-22FA-4E6C-938C-0B748FD4F63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990600" y="2286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990600" y="32766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Nhập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xuất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dữ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liệu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990600" y="4267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76ACB8-6F72-4287-93A8-E7E4644A324D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Tổng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990600" y="2209800"/>
            <a:ext cx="74676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320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dữ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cột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dòng</a:t>
            </a:r>
            <a:endParaRPr kumimoji="0" lang="en-US" sz="320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aseline="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(Field)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Mỗi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dòng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gọi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Mẫu</a:t>
            </a:r>
            <a:r>
              <a:rPr kumimoji="0" lang="en-US" sz="3200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tin </a:t>
            </a:r>
            <a:r>
              <a:rPr kumimoji="0" lang="en-US" sz="320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(Record)</a:t>
            </a:r>
            <a:endParaRPr kumimoji="0" lang="en-US" sz="32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2"/>
          <p:cNvPicPr>
            <a:picLocks noChangeAspect="1" noChangeArrowheads="1"/>
          </p:cNvPicPr>
          <p:nvPr/>
        </p:nvPicPr>
        <p:blipFill>
          <a:blip r:embed="rId2"/>
          <a:srcRect l="5000" t="22223" r="51735" b="49706"/>
          <a:stretch>
            <a:fillRect/>
          </a:stretch>
        </p:blipFill>
        <p:spPr bwMode="auto">
          <a:xfrm>
            <a:off x="1752600" y="4127500"/>
            <a:ext cx="67818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43"/>
          <p:cNvSpPr>
            <a:spLocks noChangeArrowheads="1"/>
          </p:cNvSpPr>
          <p:nvPr/>
        </p:nvSpPr>
        <p:spPr bwMode="auto">
          <a:xfrm>
            <a:off x="2286000" y="4495800"/>
            <a:ext cx="6096000" cy="381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44"/>
          <p:cNvSpPr>
            <a:spLocks noChangeArrowheads="1"/>
          </p:cNvSpPr>
          <p:nvPr/>
        </p:nvSpPr>
        <p:spPr bwMode="auto">
          <a:xfrm>
            <a:off x="0" y="4038600"/>
            <a:ext cx="1981200" cy="609600"/>
          </a:xfrm>
          <a:prstGeom prst="wedgeRectCallout">
            <a:avLst>
              <a:gd name="adj1" fmla="val 86940"/>
              <a:gd name="adj2" fmla="val 46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b="1" dirty="0">
                <a:solidFill>
                  <a:srgbClr val="FF3300"/>
                </a:solidFill>
                <a:sym typeface="Wingdings 2" pitchFamily="18" charset="2"/>
              </a:rPr>
              <a:t>Row Heading</a:t>
            </a:r>
          </a:p>
        </p:txBody>
      </p:sp>
      <p:sp>
        <p:nvSpPr>
          <p:cNvPr id="15" name="Rectangle 45"/>
          <p:cNvSpPr>
            <a:spLocks noChangeArrowheads="1"/>
          </p:cNvSpPr>
          <p:nvPr/>
        </p:nvSpPr>
        <p:spPr bwMode="auto">
          <a:xfrm>
            <a:off x="4114800" y="4572000"/>
            <a:ext cx="2286000" cy="21336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46"/>
          <p:cNvSpPr>
            <a:spLocks noChangeArrowheads="1"/>
          </p:cNvSpPr>
          <p:nvPr/>
        </p:nvSpPr>
        <p:spPr bwMode="auto">
          <a:xfrm>
            <a:off x="4038600" y="3505200"/>
            <a:ext cx="1981200" cy="609600"/>
          </a:xfrm>
          <a:prstGeom prst="wedgeRectCallout">
            <a:avLst>
              <a:gd name="adj1" fmla="val -30208"/>
              <a:gd name="adj2" fmla="val 1505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b="1">
                <a:solidFill>
                  <a:srgbClr val="FF3300"/>
                </a:solidFill>
                <a:sym typeface="Wingdings 2" pitchFamily="18" charset="2"/>
              </a:rPr>
              <a:t>Field</a:t>
            </a:r>
          </a:p>
        </p:txBody>
      </p:sp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2286000" y="5410200"/>
            <a:ext cx="6096000" cy="3048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AutoShape 48"/>
          <p:cNvSpPr>
            <a:spLocks noChangeArrowheads="1"/>
          </p:cNvSpPr>
          <p:nvPr/>
        </p:nvSpPr>
        <p:spPr bwMode="auto">
          <a:xfrm>
            <a:off x="1371600" y="6096000"/>
            <a:ext cx="1981200" cy="609600"/>
          </a:xfrm>
          <a:prstGeom prst="wedgeRectCallout">
            <a:avLst>
              <a:gd name="adj1" fmla="val 64421"/>
              <a:gd name="adj2" fmla="val -1304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b="1">
                <a:solidFill>
                  <a:srgbClr val="FF3300"/>
                </a:solidFill>
                <a:sym typeface="Wingdings 2" pitchFamily="18" charset="2"/>
              </a:rPr>
              <a:t>Record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DC60412-6AE9-4E50-BAC4-376E911DF2C3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990600" y="2286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CSDL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tạo</a:t>
            </a:r>
            <a:endParaRPr kumimoji="0" lang="en-US" sz="32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990600" y="3048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Creat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Nhóm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Table  Table Design</a:t>
            </a:r>
            <a:endParaRPr kumimoji="0" lang="en-US" sz="32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 l="8594" t="61458" r="31250" b="16667"/>
          <a:stretch>
            <a:fillRect/>
          </a:stretch>
        </p:blipFill>
        <p:spPr bwMode="auto">
          <a:xfrm>
            <a:off x="1066800" y="3733800"/>
            <a:ext cx="8102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492EA20-823F-40F8-9986-A768684FF057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990600" y="2286000"/>
            <a:ext cx="8153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>
              <a:spcBef>
                <a:spcPct val="20000"/>
              </a:spcBef>
            </a:pPr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buộc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nhập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đặt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tên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tuỳ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ý (&lt;=64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ký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tự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khoảng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trống</a:t>
            </a:r>
            <a:endParaRPr kumimoji="0" lang="en-US" sz="32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990600" y="3124200"/>
            <a:ext cx="78486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3000" u="sng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000" u="sng" dirty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Data Type</a:t>
            </a:r>
            <a:endParaRPr kumimoji="0" lang="en-US" sz="30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Group 353"/>
          <p:cNvGraphicFramePr>
            <a:graphicFrameLocks noGrp="1"/>
          </p:cNvGraphicFramePr>
          <p:nvPr/>
        </p:nvGraphicFramePr>
        <p:xfrm>
          <a:off x="1066800" y="4114800"/>
          <a:ext cx="7924800" cy="1722120"/>
        </p:xfrm>
        <a:graphic>
          <a:graphicData uri="http://schemas.openxmlformats.org/drawingml/2006/table">
            <a:tbl>
              <a:tblPr/>
              <a:tblGrid>
                <a:gridCol w="1023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1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4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Kiểu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Ý </a:t>
                      </a:r>
                      <a:r>
                        <a:rPr kumimoji="0" lang="en-US" sz="20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nghĩa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2706EA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Kiểu văn bản, chứa tập hợp các ký tự tuỳ ý, &lt;= 255 ký tự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Memo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Kiểu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văn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bản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chứa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tập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hợp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các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ký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tự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tuỳ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ý, &lt;= 65535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ký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tự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2706EA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1F4B7219-AE0E-4B41-8172-B0732197242A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990600" y="1828800"/>
            <a:ext cx="6400800" cy="685800"/>
          </a:xfrm>
        </p:spPr>
        <p:txBody>
          <a:bodyPr>
            <a:normAutofit/>
          </a:bodyPr>
          <a:lstStyle/>
          <a:p>
            <a:pPr algn="l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Chương1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990600" y="28194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Chương2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bảng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mối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quan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hệ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990600" y="3810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Chương3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dữ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liệu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vấn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990600" y="48006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Chương4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kế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giao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diện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mẫu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990600" y="5715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Chương5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Xây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dựng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báo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báo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676400" y="8382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NỘI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DUNG CHƯƠNG TRÌNH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076784-1691-4B93-85F6-A04C34D33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Group 184"/>
          <p:cNvGraphicFramePr>
            <a:graphicFrameLocks noGrp="1"/>
          </p:cNvGraphicFramePr>
          <p:nvPr/>
        </p:nvGraphicFramePr>
        <p:xfrm>
          <a:off x="1066800" y="2286000"/>
          <a:ext cx="7923213" cy="3429953"/>
        </p:xfrm>
        <a:graphic>
          <a:graphicData uri="http://schemas.openxmlformats.org/drawingml/2006/table">
            <a:tbl>
              <a:tblPr/>
              <a:tblGrid>
                <a:gridCol w="1848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4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Kiểu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2706EA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Ý nghĩa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Number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Chứa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giá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trị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số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2706EA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Date/Time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Chứa giá trị ngày, giờ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Currency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Chứa giá trị tiền tệ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Auto Number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Giá trị số (Access tự tăng 1 đơn vị cho mỗi bản ghi mới)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Yes/No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Chứa giá trị logic (True/False)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Lookup Wizard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Chọn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một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trị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từ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danh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sách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các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706EA"/>
                          </a:solidFill>
                          <a:effectLst/>
                          <a:latin typeface="Arial" pitchFamily="34" charset="0"/>
                        </a:rPr>
                        <a:t>trị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2706EA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Subtitle 2"/>
          <p:cNvSpPr txBox="1">
            <a:spLocks/>
          </p:cNvSpPr>
          <p:nvPr/>
        </p:nvSpPr>
        <p:spPr>
          <a:xfrm>
            <a:off x="914400" y="5867400"/>
            <a:ext cx="8458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2600" u="sng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(Field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Propertice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26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92AD6C2-336E-4F36-A3D0-A9A9D87B7799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0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058721"/>
              </p:ext>
            </p:extLst>
          </p:nvPr>
        </p:nvGraphicFramePr>
        <p:xfrm>
          <a:off x="1143000" y="1176655"/>
          <a:ext cx="7785100" cy="5486400"/>
        </p:xfrm>
        <a:graphic>
          <a:graphicData uri="http://schemas.openxmlformats.org/drawingml/2006/table">
            <a:tbl>
              <a:tblPr/>
              <a:tblGrid>
                <a:gridCol w="1806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8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Thuộc</a:t>
                      </a: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tính</a:t>
                      </a:r>
                      <a:endParaRPr kumimoji="0" lang="en-US" sz="18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Ý nghĩa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Field Size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ký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tự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của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trường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Text, hay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độ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dài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của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trường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Number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Dạng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hiển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thị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dữ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liệu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kiểu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ngày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và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Decimal Place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chữ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thập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phân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trong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kiểu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Number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và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Currency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 Mask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Qui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định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mặt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nạ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nhập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liệu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Đặt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tiêu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đề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cho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trường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sẽ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hiển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thị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khi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nhập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liệu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thay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vì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tên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trường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Default Value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Xác định giá trị mặc định của trường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Validation Rule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Qui tắc dữ liệu hợp lệ, dữ liệu phải thoả mãn qui tắc này mới được nhập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Validation Text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Thông báo xuất hiện khi NSD vào dữ liệu vượt quá giới hạn qui định ở mục Validation Rule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Require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Nếu chọn Yes, bắt buộc phải vào dữ liệu cho trường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Allow Zero Length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Nếu chọn Yes cho phép vào chuỗi kí tự rỗng(Text, Memo)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Indexed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Tạo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chỉ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mục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để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tăng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tốc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độ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tìm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kiếm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trên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trường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này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9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B36367-4DFB-46AC-8091-704070737C3E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990600" y="2209800"/>
            <a:ext cx="79248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2600" u="sng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Save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Quick Access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260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667000"/>
            <a:ext cx="3571875" cy="148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901700" y="4136648"/>
            <a:ext cx="79375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chưa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khoá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(Primary Key),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Access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sẽ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hỏi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hay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?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1016000" y="6248400"/>
            <a:ext cx="6889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No: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cấu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trúc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ghi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như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pic>
        <p:nvPicPr>
          <p:cNvPr id="13" name="Picture 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4648200"/>
            <a:ext cx="47434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2E01645-DF62-4522-829C-61E921359417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1.3.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Tạo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khóa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209800"/>
            <a:ext cx="8001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đó</a:t>
            </a:r>
            <a:endParaRPr kumimoji="0" lang="en-US" sz="26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066800" y="3124200"/>
            <a:ext cx="8001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(Table Design),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Primary Key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</a:t>
            </a:r>
            <a:endParaRPr kumimoji="0" lang="en-US" sz="26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937" t="63542" r="26563" b="14583"/>
          <a:stretch>
            <a:fillRect/>
          </a:stretch>
        </p:blipFill>
        <p:spPr bwMode="auto">
          <a:xfrm>
            <a:off x="4267200" y="3962400"/>
            <a:ext cx="4648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01983D7-A91D-48C9-BD78-13CE7B32D465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209800"/>
            <a:ext cx="8001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đúp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chuột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Navigation Pane</a:t>
            </a:r>
            <a:endParaRPr kumimoji="0" lang="en-US" sz="26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17708" r="50781" b="68750"/>
          <a:stretch>
            <a:fillRect/>
          </a:stretch>
        </p:blipFill>
        <p:spPr bwMode="auto">
          <a:xfrm>
            <a:off x="1828800" y="3200400"/>
            <a:ext cx="627770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1.4.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Nhập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dữ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liệu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8EC7DCA-594F-4C47-A18B-C35A1F752B33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209800"/>
            <a:ext cx="80010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1-1: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Mối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2.1.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loại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143000" y="3581400"/>
            <a:ext cx="80010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Khoa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066800" y="4191000"/>
            <a:ext cx="80010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1-∞: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1143000" y="5638800"/>
            <a:ext cx="80010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18DAB77-2B57-415A-9980-C0B1F2E6C29A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209800"/>
            <a:ext cx="80010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v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∞-∞: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Mối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2.1.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loại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143000" y="3581400"/>
            <a:ext cx="8001000" cy="60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066800" y="4191000"/>
            <a:ext cx="8001000" cy="228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u="sng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 ý: 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 – 1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∞-∞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1- ∞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5A5538F-9A77-468C-B921-5934C805AE3B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209800"/>
            <a:ext cx="80010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Database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Tool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nhóm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Show/Hide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nút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Relationship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Mối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2.2.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lập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500" t="65625" r="32813" b="14583"/>
          <a:stretch>
            <a:fillRect/>
          </a:stretch>
        </p:blipFill>
        <p:spPr bwMode="auto">
          <a:xfrm>
            <a:off x="1219200" y="3733800"/>
            <a:ext cx="786063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9A6EA3E-4658-418B-AA92-3BDD9004D9F1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209800"/>
            <a:ext cx="80010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Add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OK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Mối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2.2.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lập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45312" t="41667" r="26563" b="23958"/>
          <a:stretch>
            <a:fillRect/>
          </a:stretch>
        </p:blipFill>
        <p:spPr bwMode="auto">
          <a:xfrm>
            <a:off x="4191000" y="3505200"/>
            <a:ext cx="3657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890D3E6-EA82-4669-AEDC-AD61E91FD368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743200"/>
            <a:ext cx="38100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từ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kéo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sang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quan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.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Mối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2.2.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lập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32031" t="36458" r="29688" b="23958"/>
          <a:stretch>
            <a:fillRect/>
          </a:stretch>
        </p:blipFill>
        <p:spPr bwMode="auto">
          <a:xfrm>
            <a:off x="4953000" y="2514600"/>
            <a:ext cx="411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0C07D9E-4347-47EC-847D-1C98B99C1A83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524000" y="609600"/>
            <a:ext cx="6400800" cy="685800"/>
          </a:xfrm>
        </p:spPr>
        <p:txBody>
          <a:bodyPr>
            <a:normAutofit/>
          </a:bodyPr>
          <a:lstStyle/>
          <a:p>
            <a:r>
              <a:rPr lang="vi-VN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Chương 1: TỔNG QUAN</a:t>
            </a:r>
            <a:endParaRPr lang="vi-VN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990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Khởi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Microsoft Office Access 2010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990600" y="25908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Tạo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CSDL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MS Access 2010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990600" y="35814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Tìm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hiểu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giao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diện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MS Access 2010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990600" y="44196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Cấu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trúc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file CSDL </a:t>
            </a:r>
            <a:r>
              <a:rPr kumimoji="0" lang="en-US" sz="3200" b="1" i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MS Access 2010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4BBAA-D925-47B5-BAEC-9657E6F199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THIẾT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KẾ BẢNG VÀ MỐI QUAN HỆ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6800" y="2362200"/>
            <a:ext cx="4114800" cy="396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tùy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.</a:t>
            </a:r>
          </a:p>
          <a:p>
            <a:pPr marL="180975" lvl="1" algn="just">
              <a:spcBef>
                <a:spcPct val="20000"/>
              </a:spcBef>
              <a:buFont typeface="Courier New" pitchFamily="49" charset="0"/>
              <a:buChar char="o"/>
            </a:pP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Cascade Update Related Fields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sửa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giá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khoá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giá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tương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ứng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ghi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quan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hệ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sẽ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bị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sửa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theo</a:t>
            </a:r>
            <a:endParaRPr lang="en-US" sz="20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  <a:p>
            <a:pPr marL="174625" lvl="1" indent="6350" algn="just">
              <a:spcBef>
                <a:spcPct val="20000"/>
              </a:spcBef>
              <a:buFont typeface="Courier New" pitchFamily="49" charset="0"/>
              <a:buChar char="o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Cascade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Delete Related Records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xoá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một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ghi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ghi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tương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ứng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quan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hệ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sẽ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xoá</a:t>
            </a:r>
            <a:endParaRPr lang="en-US" sz="20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  <a:p>
            <a:pPr lvl="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Creat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Mối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giữa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bảng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9600" y="1600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2.3.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lập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hệ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36719" t="43750" r="27344" b="19791"/>
          <a:stretch>
            <a:fillRect/>
          </a:stretch>
        </p:blipFill>
        <p:spPr bwMode="auto">
          <a:xfrm>
            <a:off x="5334000" y="2209800"/>
            <a:ext cx="359664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C157106-606D-49A7-A0E5-3CA9D58B745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143000" y="1752600"/>
            <a:ext cx="7543800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(Query)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phép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thêm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xóa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,…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ở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.</a:t>
            </a:r>
          </a:p>
          <a:p>
            <a:pPr lvl="0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Query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quyết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yêu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trên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CSDL</a:t>
            </a:r>
          </a:p>
          <a:p>
            <a:pPr lvl="0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hoặc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hoạt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động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diễn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ra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trên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CSDL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đó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Tổng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loại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Query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977900" y="1752600"/>
            <a:ext cx="82613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sz="26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1. Select Query (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325563" y="2797175"/>
            <a:ext cx="74755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>
                <a:latin typeface="Times New Roman" pitchFamily="18" charset="0"/>
                <a:cs typeface="Times New Roman" pitchFamily="18" charset="0"/>
              </a:rPr>
              <a:t> Chọn lọc các mẩu tin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325563" y="3502025"/>
            <a:ext cx="747553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>
                <a:latin typeface="Times New Roman" pitchFamily="18" charset="0"/>
                <a:cs typeface="Times New Roman" pitchFamily="18" charset="0"/>
              </a:rPr>
              <a:t> Thêm các trường mới là kết quả thực hiện các phép tính trên các trường của bảng nguồn.</a:t>
            </a: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1306513" y="4587875"/>
            <a:ext cx="74755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>
                <a:latin typeface="Times New Roman" pitchFamily="18" charset="0"/>
                <a:cs typeface="Times New Roman" pitchFamily="18" charset="0"/>
              </a:rPr>
              <a:t> Đưa vào các điều kiện tìm kiếm, lựa chọn</a:t>
            </a: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944563" y="5292725"/>
            <a:ext cx="80708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sz="2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2. Update Query (Truy vấn cập nhật):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 dùng để sửa đổi đồng loạt nhiều mẩu tin của một hay nhiều bảng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8BF12BC-54C2-48CE-B0C4-81D6476DC0F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loại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Query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039813" y="1768475"/>
            <a:ext cx="80708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3. Delete Query (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xoá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xoá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mẩu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1077913" y="3101975"/>
            <a:ext cx="79946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sz="2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4. Crosstab Query (Truy vấn tham chiếu chéo):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 kết nhóm số liệu theo chủng loại và hiển thị số liệu dưới hình thức của một bảng tính kèm theo số liệu tổng hợp ngang và dọc</a:t>
            </a:r>
          </a:p>
        </p:txBody>
      </p: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1096963" y="5216525"/>
            <a:ext cx="79946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sz="26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5. Make Table Query (Truy vấn tạo bảng ):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 cho tạo một bảng mới từ số liệu của Query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F613ECA-1400-4B6C-91F4-5B7299F8C144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344" t="41667" r="28125" b="13542"/>
          <a:stretch>
            <a:fillRect/>
          </a:stretch>
        </p:blipFill>
        <p:spPr bwMode="auto">
          <a:xfrm>
            <a:off x="1066800" y="2133600"/>
            <a:ext cx="772809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59B9C4F-3E7C-49CB-A805-9635B04B4773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2060138"/>
            <a:ext cx="75438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Query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hoặc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chứa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xử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lý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400" y="3203138"/>
            <a:ext cx="7543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Lưới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chứa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hiển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thị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xử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lý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BA84B1D-8DB5-4ED7-B459-5959BC3FDA50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914400" y="2300585"/>
            <a:ext cx="807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Field: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914400" y="2941522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Table: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Field</a:t>
            </a: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914400" y="4592728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Sort: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914400" y="5233665"/>
            <a:ext cx="891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Criteria: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914400" y="3951791"/>
            <a:ext cx="800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Show: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914400" y="5874603"/>
            <a:ext cx="82486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Or: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914400" y="1676400"/>
            <a:ext cx="891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kế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B5D118-A6D5-4CE3-A56D-21C5536760C6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914400" y="1676400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Creat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nhóm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Other  Query Design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7031" t="68750" r="30469" b="13542"/>
          <a:stretch>
            <a:fillRect/>
          </a:stretch>
        </p:blipFill>
        <p:spPr bwMode="auto">
          <a:xfrm>
            <a:off x="1371600" y="2438400"/>
            <a:ext cx="7467600" cy="158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944563" y="1752600"/>
            <a:ext cx="81994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Show Table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(Tables),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(Queries)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37"/>
          <p:cNvSpPr txBox="1">
            <a:spLocks noChangeArrowheads="1"/>
          </p:cNvSpPr>
          <p:nvPr/>
        </p:nvSpPr>
        <p:spPr bwMode="auto">
          <a:xfrm>
            <a:off x="1066800" y="3048000"/>
            <a:ext cx="3009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Add.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Close 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4892" y="2743200"/>
            <a:ext cx="398903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24B24EB-C9BB-4D68-A8FA-57B481DB5530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944563" y="1752600"/>
            <a:ext cx="81994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hiển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thị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lưới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nhấn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đúp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chuột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chứa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nguồn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14325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D3550B3-AAF4-4CF7-87C9-3118ED8374A6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676400" y="609600"/>
            <a:ext cx="6400800" cy="685800"/>
          </a:xfrm>
        </p:spPr>
        <p:txBody>
          <a:bodyPr>
            <a:normAutofit/>
          </a:bodyPr>
          <a:lstStyle/>
          <a:p>
            <a:r>
              <a:rPr lang="vi-VN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Chương 1: TỔNG QUAN</a:t>
            </a:r>
            <a:endParaRPr lang="vi-VN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1524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Khởi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động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Microsoft Office Access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295400" y="2209800"/>
            <a:ext cx="61722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vi-VN" sz="2400" u="sng" dirty="0">
                <a:latin typeface="Times New Roman" pitchFamily="18" charset="0"/>
                <a:cs typeface="Times New Roman" pitchFamily="18" charset="0"/>
              </a:rPr>
              <a:t>Cách 1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Desktop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nhấp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đúp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 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Microsoft Office Access 2010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 có).</a:t>
            </a:r>
          </a:p>
          <a:p>
            <a:br>
              <a:rPr lang="vi-VN" sz="2400" dirty="0">
                <a:latin typeface="Times New Roman" pitchFamily="18" charset="0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14844" t="30208" r="77344" b="57292"/>
          <a:stretch>
            <a:fillRect/>
          </a:stretch>
        </p:blipFill>
        <p:spPr bwMode="auto">
          <a:xfrm>
            <a:off x="7315200" y="1905000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1219200" y="3505200"/>
            <a:ext cx="61722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vi-VN" sz="2400" u="sng" dirty="0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Start – Program – Microsoft Office – Microsoft Office Access 2010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br>
              <a:rPr lang="vi-VN" sz="2400" dirty="0">
                <a:latin typeface="Times New Roman" pitchFamily="18" charset="0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 t="66667" r="47656"/>
          <a:stretch>
            <a:fillRect/>
          </a:stretch>
        </p:blipFill>
        <p:spPr bwMode="auto">
          <a:xfrm>
            <a:off x="3810000" y="4343400"/>
            <a:ext cx="5105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797FE7-7F84-415F-A468-0B75228C77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sổ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thiết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kế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944563" y="1752600"/>
            <a:ext cx="81994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Criteria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ứng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944563" y="2819400"/>
            <a:ext cx="81994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944563" y="3810000"/>
            <a:ext cx="81994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Design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0937" t="71875" r="33594" b="11458"/>
          <a:stretch>
            <a:fillRect/>
          </a:stretch>
        </p:blipFill>
        <p:spPr bwMode="auto">
          <a:xfrm>
            <a:off x="1219200" y="4648200"/>
            <a:ext cx="74390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1990F49-52B8-4412-AD76-6AE7DBD1C71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022350" y="1676400"/>
            <a:ext cx="77406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022350" y="2514600"/>
            <a:ext cx="72072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so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sánh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022350" y="2933700"/>
            <a:ext cx="7962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&lt;, &lt;=, &gt;, &gt;=, =, &lt;&gt; 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(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không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bằng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009650" y="3505200"/>
            <a:ext cx="7524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so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sánh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biệt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258428" y="4114800"/>
            <a:ext cx="788557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Between ... And ...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Nằm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khoảng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257300" y="4572000"/>
            <a:ext cx="75819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Vd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[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slg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] Between 150 And 200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258428" y="52578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Like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):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295400" y="5638800"/>
            <a:ext cx="74295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(*)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Tổ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hợp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- Like 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Nguyễn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*”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1276350" y="6172200"/>
            <a:ext cx="74104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(?)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Ký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tự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- “Access” Like “???e*”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D5C19C5-C651-455B-8841-DF02912CC059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1009650" y="1828800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so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sánh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biệt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1181100" y="2435225"/>
            <a:ext cx="7524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Null, Not null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kiểm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hay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chưa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1466850" y="3067050"/>
            <a:ext cx="7848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Vd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tìm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thiếu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giá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Null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ô Criteria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[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Namsinh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]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1466850" y="3981450"/>
            <a:ext cx="7848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Vd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tìm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địa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chỉ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giá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Not null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ô Criteria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[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Diachi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]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066800" y="4953000"/>
            <a:ext cx="7524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Is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là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066800" y="5715000"/>
            <a:ext cx="7524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Not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phải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phủ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định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BB428F-FC77-4552-8001-D8BC392F0E98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1047750" y="1714500"/>
            <a:ext cx="59916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ghép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 &amp;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chuỗi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1524000" y="2286000"/>
            <a:ext cx="6000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Tx/>
              <a:buChar char="•"/>
            </a:pPr>
            <a:r>
              <a:rPr lang="en-US" sz="260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“Đà” &amp; “ Nẵng”: “Đà Nẵng”</a:t>
            </a:r>
          </a:p>
        </p:txBody>
      </p:sp>
      <p:sp>
        <p:nvSpPr>
          <p:cNvPr id="27" name="Text Box 33"/>
          <p:cNvSpPr txBox="1">
            <a:spLocks noChangeArrowheads="1"/>
          </p:cNvSpPr>
          <p:nvPr/>
        </p:nvSpPr>
        <p:spPr bwMode="auto">
          <a:xfrm>
            <a:off x="1524000" y="2819400"/>
            <a:ext cx="60007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Tx/>
              <a:buChar char="•"/>
            </a:pPr>
            <a:r>
              <a:rPr lang="en-US" sz="260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123 &amp; 456: 123456</a:t>
            </a:r>
          </a:p>
        </p:txBody>
      </p:sp>
      <p:sp>
        <p:nvSpPr>
          <p:cNvPr id="12" name="Text Box 31"/>
          <p:cNvSpPr txBox="1">
            <a:spLocks noChangeArrowheads="1"/>
          </p:cNvSpPr>
          <p:nvPr/>
        </p:nvSpPr>
        <p:spPr bwMode="auto">
          <a:xfrm>
            <a:off x="1066800" y="3581400"/>
            <a:ext cx="59916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Qui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định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dấu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rào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524000" y="4343400"/>
          <a:ext cx="6096000" cy="22250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RÀO</a:t>
                      </a:r>
                      <a:endParaRPr lang="en-US" sz="2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itchFamily="18" charset="0"/>
                          <a:cs typeface="Times New Roman" pitchFamily="18" charset="0"/>
                        </a:rPr>
                        <a:t>PHẠM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VI SỬ DỤNG</a:t>
                      </a:r>
                      <a:endParaRPr lang="en-US" sz="2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“”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itchFamily="18" charset="0"/>
                          <a:cs typeface="Times New Roman" pitchFamily="18" charset="0"/>
                        </a:rPr>
                        <a:t>Rào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chuỗi</a:t>
                      </a:r>
                      <a:endParaRPr lang="en-US" sz="2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[]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itchFamily="18" charset="0"/>
                          <a:cs typeface="Times New Roman" pitchFamily="18" charset="0"/>
                        </a:rPr>
                        <a:t>Rào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tên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trường</a:t>
                      </a:r>
                      <a:endParaRPr lang="en-US" sz="2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itchFamily="18" charset="0"/>
                          <a:cs typeface="Times New Roman" pitchFamily="18" charset="0"/>
                        </a:rPr>
                        <a:t>#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itchFamily="18" charset="0"/>
                          <a:cs typeface="Times New Roman" pitchFamily="18" charset="0"/>
                        </a:rPr>
                        <a:t>Rào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ngày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tháng</a:t>
                      </a:r>
                      <a:r>
                        <a:rPr lang="en-US" sz="2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  <a:endParaRPr lang="en-US" sz="2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3F03C167-E495-43E2-98EC-DDBA81EB837E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990600" y="2555557"/>
            <a:ext cx="75438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DATE( )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1162050" y="2936557"/>
            <a:ext cx="76771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hệ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thống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1066800" y="3546157"/>
            <a:ext cx="75438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DAY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1143000" y="5317807"/>
            <a:ext cx="7848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số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/</a:t>
            </a:r>
            <a:r>
              <a:rPr lang="en-US" sz="26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tháng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/</a:t>
            </a:r>
            <a:r>
              <a:rPr lang="en-US" sz="26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năm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1066800" y="4155757"/>
            <a:ext cx="75438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MONTH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1066800" y="4765357"/>
            <a:ext cx="75438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YEAR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Biểu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1162050" y="6289357"/>
            <a:ext cx="78486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MONTH(#06/04/2014#)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4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838200" y="1828800"/>
            <a:ext cx="7200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gian</a:t>
            </a:r>
            <a:endParaRPr lang="en-US" sz="28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18F359F-F4BC-4CD3-AD36-74CD058499B8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76300" y="1748135"/>
            <a:ext cx="8362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logic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990600" y="2148185"/>
            <a:ext cx="7543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IIF(</a:t>
            </a:r>
            <a:r>
              <a:rPr lang="en-US" sz="24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1,</a:t>
            </a:r>
            <a:r>
              <a:rPr lang="en-US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2</a:t>
            </a:r>
            <a:r>
              <a:rPr lang="en-US" sz="2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1104900" y="2586335"/>
            <a:ext cx="80391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</a:t>
            </a: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1295400" y="3024485"/>
            <a:ext cx="718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thoả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mãn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1295400" y="3500735"/>
            <a:ext cx="718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không</a:t>
            </a:r>
            <a:r>
              <a:rPr lang="en-US" sz="2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thoả</a:t>
            </a:r>
            <a:r>
              <a:rPr lang="en-US" sz="2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mãn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trị</a:t>
            </a:r>
            <a:r>
              <a:rPr lang="en-US" sz="24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</a:t>
            </a: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1047750" y="4191000"/>
            <a:ext cx="8096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Ví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</a:t>
            </a:r>
          </a:p>
        </p:txBody>
      </p:sp>
      <p:sp>
        <p:nvSpPr>
          <p:cNvPr id="27" name="Text Box 35"/>
          <p:cNvSpPr txBox="1">
            <a:spLocks noChangeArrowheads="1"/>
          </p:cNvSpPr>
          <p:nvPr/>
        </p:nvSpPr>
        <p:spPr bwMode="auto">
          <a:xfrm>
            <a:off x="1047750" y="4876800"/>
            <a:ext cx="8096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IIF(5&lt;=5,”A”,”B”)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?</a:t>
            </a:r>
            <a:endParaRPr lang="en-US" sz="24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1047750" y="5410200"/>
            <a:ext cx="8096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IIF([NGAYTHUE]=[NGAYTRA],”A”,”B”)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AND, OR</a:t>
            </a: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1295400" y="4689157"/>
            <a:ext cx="8153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AND: &lt;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bt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logic1&gt; And &lt;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bt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logic2&gt; And &lt;…&gt;</a:t>
            </a: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1295400" y="5222557"/>
            <a:ext cx="8153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OR: &lt;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bt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logic1&gt; Or &lt;</a:t>
            </a:r>
            <a:r>
              <a:rPr lang="en-US" sz="2600" b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bt</a:t>
            </a:r>
            <a:r>
              <a:rPr lang="en-US" sz="2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logic2&gt; Or &lt;…&gt;</a:t>
            </a: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1219200" y="2209800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And (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):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đúng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đúng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nào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sai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thì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sai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7" name="Text Box 27"/>
          <p:cNvSpPr txBox="1">
            <a:spLocks noChangeArrowheads="1"/>
          </p:cNvSpPr>
          <p:nvPr/>
        </p:nvSpPr>
        <p:spPr bwMode="auto">
          <a:xfrm>
            <a:off x="1238250" y="3298448"/>
            <a:ext cx="79057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Or (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hoặc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):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đúng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khi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đúng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sai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thì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sai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1143000" y="4098607"/>
            <a:ext cx="80391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sz="2600" b="1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Cú pháp:</a:t>
            </a: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1200150" y="5755957"/>
            <a:ext cx="80391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Ví</a:t>
            </a:r>
            <a:r>
              <a:rPr lang="en-US" sz="2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</a:t>
            </a:r>
            <a:r>
              <a:rPr lang="en-US" sz="2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PCCV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choTP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PP,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</a:t>
            </a: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1143000" y="6289357"/>
            <a:ext cx="80962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IIF([MACV]=“TP” OR [MACV]= “PP”,100000,0)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CC784A-3EF7-476F-A8B8-1C5A1E2AD0E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vấn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Hàm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chuỗi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1143000" y="22098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Left(string, n)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ký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tự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bên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chuỗi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9"/>
          <p:cNvSpPr txBox="1">
            <a:spLocks noChangeArrowheads="1"/>
          </p:cNvSpPr>
          <p:nvPr/>
        </p:nvSpPr>
        <p:spPr bwMode="auto">
          <a:xfrm>
            <a:off x="1371600" y="2819400"/>
            <a:ext cx="43815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Left(“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Việt”,3)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”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1143000" y="33528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Right(string, n)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ký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tự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cuối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bên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phải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chuỗi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1295400" y="3962400"/>
            <a:ext cx="43815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Right(“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Việt”,3)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iệt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”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1143000" y="4572000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Mid(string,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m,n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trả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ký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nằm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chuỗi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string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từ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vị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trí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thứ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m</a:t>
            </a: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1295400" y="5791200"/>
            <a:ext cx="43815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Mid(“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Đại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Việt”,3,4) 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“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Vi”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7ED6DB-A247-41FB-947B-72413756375C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lọc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1143000" y="2209800"/>
            <a:ext cx="8001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dùng để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dữ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VD: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danh sách sinh 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iên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 C1K2LT.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1143000" y="36576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1143000" y="421003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1143000" y="4762460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3: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trường 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trong kết 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trường đặt 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ưới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1143000" y="5715000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4: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Đặt điều 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dữ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Criteria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đặt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tương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ứng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1356E3E-0A44-48A7-AB33-4AC0E01967EB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lọc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dữ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liệu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3281" t="46875" r="41406" b="27083"/>
          <a:stretch>
            <a:fillRect/>
          </a:stretch>
        </p:blipFill>
        <p:spPr bwMode="auto">
          <a:xfrm>
            <a:off x="1295400" y="3429000"/>
            <a:ext cx="636422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143000" y="22098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5: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1143000" y="276223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6: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Run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B8BA2B-5050-4696-B3AF-DF01CFCDF920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2954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Khởi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động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Microsoft Office Access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828800"/>
            <a:ext cx="5486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1143000" y="60198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kumimoji="0" lang="en-US" sz="32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Microsoft Office Access 2010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153BF0-140B-4490-903D-465288D6D5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tham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số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1143000" y="2209800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dữ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phím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1219200" y="3222248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ố tương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tự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như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thiết kế 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liệu,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ở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kiện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1219200" y="4033837"/>
            <a:ext cx="7765473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 algn="just" eaLnBrk="0" fontAlgn="base" hangingPunct="0"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1219200" y="5410200"/>
            <a:ext cx="7765473" cy="11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ngoặc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[ ],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61CC848-7562-4A5B-A27F-CC1CF394F75E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tham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số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990600" y="2152651"/>
            <a:ext cx="830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VD: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Lọc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danh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sách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sinh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viên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của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một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lớp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bất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kỳ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</a:rPr>
              <a:t>.</a:t>
            </a:r>
            <a:endParaRPr kumimoji="0" lang="vi-V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652713" y="2924175"/>
            <a:ext cx="5715000" cy="3514725"/>
            <a:chOff x="2357422" y="2772378"/>
            <a:chExt cx="5715040" cy="3514142"/>
          </a:xfrm>
        </p:grpSpPr>
        <p:pic>
          <p:nvPicPr>
            <p:cNvPr id="205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03" t="17773" r="44873" b="49023"/>
            <a:stretch>
              <a:fillRect/>
            </a:stretch>
          </p:blipFill>
          <p:spPr bwMode="auto">
            <a:xfrm>
              <a:off x="2357422" y="2772378"/>
              <a:ext cx="5715040" cy="3514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ounded Rectangle 9"/>
            <p:cNvSpPr/>
            <p:nvPr/>
          </p:nvSpPr>
          <p:spPr>
            <a:xfrm>
              <a:off x="5429255" y="5643690"/>
              <a:ext cx="1143008" cy="357128"/>
            </a:xfrm>
            <a:prstGeom prst="roundRect">
              <a:avLst/>
            </a:prstGeom>
            <a:noFill/>
            <a:ln w="508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14458515-5684-4F8A-9E72-C75684646125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336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thống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kê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1095375" y="2209800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VD: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ban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19200" y="3352800"/>
            <a:ext cx="7848600" cy="2347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Để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thiết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kế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được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truy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vấn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thống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kê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ta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cần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xác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định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các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thông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tin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sau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tính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toán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,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thống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kê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nếu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có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nhóm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nếu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có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9306A1-E2BD-4F3F-8309-3C59ED2D252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151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thống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kê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43000" y="22860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1143000" y="2838182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143000" y="3390364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3: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1143000" y="4342655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4: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 Totals 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Total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143000" y="5294945"/>
            <a:ext cx="8001000" cy="137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600" b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5</a:t>
            </a:r>
            <a:r>
              <a:rPr kumimoji="0" lang="en-US" sz="2600" b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cần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lọc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dữ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để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tính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toán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thống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kê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tại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Criteria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tương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ứng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nếu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600" b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6</a:t>
            </a:r>
            <a:r>
              <a:rPr kumimoji="0" lang="en-US" sz="2600" b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Lưu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32C2EEA-A7AC-4DAA-9ED4-D1BEC623941C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167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thống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kê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pic>
        <p:nvPicPr>
          <p:cNvPr id="5144" name="Picture 2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35" b="38561"/>
          <a:stretch/>
        </p:blipFill>
        <p:spPr bwMode="auto">
          <a:xfrm>
            <a:off x="1371599" y="2209800"/>
            <a:ext cx="6903169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23987D6-06BD-4383-86D4-FFBB79F5E771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1145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thống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kê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95400" y="2209799"/>
            <a:ext cx="7848600" cy="7905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Các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phép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toán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có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tại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Totals: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615374"/>
              </p:ext>
            </p:extLst>
          </p:nvPr>
        </p:nvGraphicFramePr>
        <p:xfrm>
          <a:off x="1447799" y="3276599"/>
          <a:ext cx="6981825" cy="2790825"/>
        </p:xfrm>
        <a:graphic>
          <a:graphicData uri="http://schemas.openxmlformats.org/drawingml/2006/table">
            <a:tbl>
              <a:tblPr/>
              <a:tblGrid>
                <a:gridCol w="2392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9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Phép toán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Công dụng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Sum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Tính tổng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Count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Đếm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Avg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Tính giá trị trung bình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First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Giá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trị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đầu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tiên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D5BB3026-579E-464B-91FA-9E7606D857A3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441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914400" y="1717357"/>
            <a:ext cx="83629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Truy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vấn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thống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kê</a:t>
            </a:r>
            <a:endParaRPr lang="en-US" sz="2600" b="1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95400" y="2209799"/>
            <a:ext cx="7391400" cy="53340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Các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phép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toán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có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tại</a:t>
            </a:r>
            <a:r>
              <a:rPr kumimoji="0" lang="en-US" sz="2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Totals:</a:t>
            </a:r>
          </a:p>
        </p:txBody>
      </p:sp>
      <p:graphicFrame>
        <p:nvGraphicFramePr>
          <p:cNvPr id="2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783834"/>
              </p:ext>
            </p:extLst>
          </p:nvPr>
        </p:nvGraphicFramePr>
        <p:xfrm>
          <a:off x="1409700" y="2971800"/>
          <a:ext cx="7162800" cy="3581400"/>
        </p:xfrm>
        <a:graphic>
          <a:graphicData uri="http://schemas.openxmlformats.org/drawingml/2006/table">
            <a:tbl>
              <a:tblPr/>
              <a:tblGrid>
                <a:gridCol w="2454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82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Phép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toán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Công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dụng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Last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Mẫu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tin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cuối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Group By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Nhóm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dữ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liệu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Where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Đặt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điều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kiện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Min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Giá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trị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nhỏ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nhất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Max</a:t>
                      </a: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Giá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trị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lớn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nhất</a:t>
                      </a: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6656F8B-4ABC-41E9-9EF9-8468A9736E69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4293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Crosstab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43000" y="1828800"/>
            <a:ext cx="7543800" cy="137160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chủng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VD: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143000" y="3557587"/>
            <a:ext cx="8001000" cy="29194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Để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làm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được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truy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vấn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tham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chiếu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chéo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ta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cần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xác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định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các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thông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tin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sau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làm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tiêu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đề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hàng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nhóm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đầu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tiên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làm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tiêu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đề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cột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nhóm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thứ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hai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tính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toán</a:t>
            </a:r>
            <a:endParaRPr kumimoji="0" lang="en-US" sz="2600" b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nếu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có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sz="2600" b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8EE0C17-F371-4040-8FD5-0A9BC4A3C0DB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9292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Crosstab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129145" y="1905000"/>
            <a:ext cx="7696200" cy="3352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VD: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làm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tiêu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đề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hàng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Tên</a:t>
            </a:r>
            <a:r>
              <a:rPr kumimoji="0" lang="en-US" sz="2600" b="0" u="none" strike="noStrike" cap="none" normalizeH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phòng</a:t>
            </a:r>
            <a:r>
              <a:rPr kumimoji="0" lang="en-US" sz="2600" b="0" u="none" strike="noStrike" cap="none" normalizeH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ban</a:t>
            </a:r>
            <a:endParaRPr kumimoji="0" lang="en-US" sz="2600" b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làm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tiêu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đề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cột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Giới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tính</a:t>
            </a:r>
            <a:endParaRPr kumimoji="0" lang="en-US" sz="2600" b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tính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toán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Mã</a:t>
            </a:r>
            <a:r>
              <a:rPr kumimoji="0" lang="en-US" sz="2600" b="0" u="none" strike="noStrike" cap="none" normalizeH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nhân</a:t>
            </a:r>
            <a:r>
              <a:rPr kumimoji="0" lang="en-US" sz="2600" b="0" u="none" strike="noStrike" cap="none" normalizeH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viên</a:t>
            </a:r>
            <a:endParaRPr kumimoji="0" lang="en-US" sz="2600" b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ts val="4000"/>
              <a:buFont typeface="Times New Roman" pitchFamily="18" charset="0"/>
              <a:buChar char="-"/>
              <a:tabLst/>
            </a:pP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Không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Arial" pitchFamily="34" charset="0"/>
              </a:rPr>
              <a:t>có</a:t>
            </a:r>
            <a:endParaRPr kumimoji="0" lang="en-US" sz="2600" b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sz="26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26F934-6ACD-44F5-B960-B6FFB01D86B9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06849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Crosstab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1143000" y="1752600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1143000" y="2304782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43000" y="2743200"/>
            <a:ext cx="82296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5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5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5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3: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1143000" y="3740861"/>
            <a:ext cx="80010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4: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 Crosstab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Total.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Crosstab:</a:t>
            </a:r>
          </a:p>
          <a:p>
            <a:pPr marL="457200" indent="-457200">
              <a:buFont typeface="Times New Roman" pitchFamily="18" charset="0"/>
              <a:buChar char="−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Row heading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 typeface="Times New Roman" pitchFamily="18" charset="0"/>
              <a:buChar char="−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Column heading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 typeface="Times New Roman" pitchFamily="18" charset="0"/>
              <a:buChar char="−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Value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Times New Roman" pitchFamily="18" charset="0"/>
              <a:buChar char="−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0" t="6836" r="67773" b="85352"/>
          <a:stretch>
            <a:fillRect/>
          </a:stretch>
        </p:blipFill>
        <p:spPr bwMode="auto">
          <a:xfrm>
            <a:off x="6172200" y="3505200"/>
            <a:ext cx="696912" cy="79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1DEBF0E-B689-478D-9AA5-BD3C37EC486E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822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1905000" y="527256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990600" y="1676400"/>
            <a:ext cx="74676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Bước1: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Microsoft Office Access 2010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br>
              <a:rPr lang="vi-VN" sz="2400" dirty="0">
                <a:latin typeface="Times New Roman" pitchFamily="18" charset="0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95400"/>
            <a:ext cx="7924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ular Callout 8"/>
          <p:cNvSpPr/>
          <p:nvPr/>
        </p:nvSpPr>
        <p:spPr>
          <a:xfrm>
            <a:off x="838200" y="2209800"/>
            <a:ext cx="1676400" cy="990600"/>
          </a:xfrm>
          <a:prstGeom prst="wedgeRectCallout">
            <a:avLst>
              <a:gd name="adj1" fmla="val 69783"/>
              <a:gd name="adj2" fmla="val -134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Blank Database</a:t>
            </a:r>
          </a:p>
        </p:txBody>
      </p:sp>
      <p:sp>
        <p:nvSpPr>
          <p:cNvPr id="10" name="Oval 9"/>
          <p:cNvSpPr/>
          <p:nvPr/>
        </p:nvSpPr>
        <p:spPr>
          <a:xfrm>
            <a:off x="2667000" y="2209800"/>
            <a:ext cx="10668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ular Callout 10"/>
          <p:cNvSpPr/>
          <p:nvPr/>
        </p:nvSpPr>
        <p:spPr>
          <a:xfrm>
            <a:off x="4419600" y="4648200"/>
            <a:ext cx="2057400" cy="990600"/>
          </a:xfrm>
          <a:prstGeom prst="wedgeRectCallout">
            <a:avLst>
              <a:gd name="adj1" fmla="val 69783"/>
              <a:gd name="adj2" fmla="val -134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CSDL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File name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737556" y="4768644"/>
            <a:ext cx="18288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ular Callout 13"/>
          <p:cNvSpPr/>
          <p:nvPr/>
        </p:nvSpPr>
        <p:spPr>
          <a:xfrm>
            <a:off x="6705600" y="2514600"/>
            <a:ext cx="2209800" cy="1447800"/>
          </a:xfrm>
          <a:prstGeom prst="wedgeRectCallout">
            <a:avLst>
              <a:gd name="adj1" fmla="val 44545"/>
              <a:gd name="adj2" fmla="val 1075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Browse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CSDL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610600" y="4800600"/>
            <a:ext cx="3810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81800" y="5255340"/>
            <a:ext cx="685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ular Callout 16"/>
          <p:cNvSpPr/>
          <p:nvPr/>
        </p:nvSpPr>
        <p:spPr>
          <a:xfrm>
            <a:off x="6248400" y="5867400"/>
            <a:ext cx="2057400" cy="990600"/>
          </a:xfrm>
          <a:prstGeom prst="wedgeRectCallout">
            <a:avLst>
              <a:gd name="adj1" fmla="val -10504"/>
              <a:gd name="adj2" fmla="val -789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Creat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609600" y="8382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Tạo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mới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58AC95E-7EEA-4454-9169-235C62571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Crosstab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146933" y="1960769"/>
            <a:ext cx="3165987" cy="337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en-US" sz="2600" b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5</a:t>
            </a:r>
            <a:r>
              <a:rPr kumimoji="0" lang="en-US" sz="2600" b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cần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lọc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dữ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để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tính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toán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thống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kê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tại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Criteria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điều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kiện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tương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ứng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nếu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en-US" sz="2600" b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6</a:t>
            </a:r>
            <a:r>
              <a:rPr kumimoji="0" lang="en-US" sz="2600" b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Lưu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truy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vấn</a:t>
            </a:r>
            <a:r>
              <a:rPr kumimoji="0" lang="en-US" sz="2600" b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75" b="33669"/>
          <a:stretch/>
        </p:blipFill>
        <p:spPr bwMode="auto">
          <a:xfrm>
            <a:off x="4312920" y="1859280"/>
            <a:ext cx="4648200" cy="485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FDFBBF3-29C7-46F8-9AB7-903F9990FA6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8559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Make Table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43000" y="1828800"/>
            <a:ext cx="7772400" cy="137160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VD: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1143000" y="3748862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43000" y="4301044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1143000" y="5054872"/>
            <a:ext cx="8229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3: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F7D822-5219-4A6F-BA64-7757006FC91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348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Make Table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113503" y="1866027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4: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Criteria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6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solidFill>
                <a:srgbClr val="40404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113503" y="2801190"/>
            <a:ext cx="800100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sz="2600" b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1" u="none" strike="noStrike" cap="none" normalizeH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Times New Roman" pitchFamily="18" charset="0"/>
              </a:rPr>
              <a:t> 5</a:t>
            </a:r>
            <a:r>
              <a:rPr kumimoji="0" lang="en-US" sz="2600" b="0" u="none" strike="noStrike" cap="none" normalizeH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Make Table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→ OK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974" y="3886200"/>
            <a:ext cx="5940652" cy="2373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6" t="7674" r="81689" b="84373"/>
          <a:stretch>
            <a:fillRect/>
          </a:stretch>
        </p:blipFill>
        <p:spPr bwMode="auto">
          <a:xfrm>
            <a:off x="6588125" y="2420938"/>
            <a:ext cx="1214438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BEEF6F0-B21B-4203-AE56-378C54404F08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651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Make Table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113503" y="1866027"/>
            <a:ext cx="8001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6: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Run        → Yes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Tables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72C9C4-50DF-4034-9014-83278F47864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1700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noProof="0" dirty="0">
                <a:latin typeface="Times New Roman" pitchFamily="18" charset="0"/>
                <a:cs typeface="Times New Roman" pitchFamily="18" charset="0"/>
              </a:rPr>
              <a:t>Append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43000" y="1828800"/>
            <a:ext cx="7848600" cy="241482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VD: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CANBO1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CANBO2</a:t>
            </a:r>
          </a:p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1143000" y="4243626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43000" y="4891326"/>
            <a:ext cx="8001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</a:p>
          <a:p>
            <a:r>
              <a:rPr lang="en-US" sz="2600" b="1" i="1" u="sng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b="1" i="1" u="sng" dirty="0"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DE8209-C3A5-4A2B-A54B-FBD4E5E17E9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0009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noProof="0" dirty="0">
                <a:latin typeface="Times New Roman" pitchFamily="18" charset="0"/>
                <a:cs typeface="Times New Roman" pitchFamily="18" charset="0"/>
              </a:rPr>
              <a:t>Append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990600" y="2828925"/>
            <a:ext cx="8001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4</a:t>
            </a:r>
            <a:r>
              <a:rPr lang="en-US" sz="2600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 Append</a:t>
            </a:r>
          </a:p>
          <a:p>
            <a:pPr>
              <a:buFont typeface="Wingdings" pitchFamily="2" charset="2"/>
              <a:buChar char="§"/>
              <a:tabLst>
                <a:tab pos="231775" algn="l"/>
              </a:tabLst>
            </a:pPr>
            <a:r>
              <a:rPr lang="en-US" sz="2600" b="1">
                <a:latin typeface="Times New Roman" pitchFamily="18" charset="0"/>
                <a:cs typeface="Times New Roman" pitchFamily="18" charset="0"/>
              </a:rPr>
              <a:t> Bước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 . OK</a:t>
            </a: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952500" y="1828800"/>
            <a:ext cx="8229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3: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8" t="7057" r="77295" b="85353"/>
          <a:stretch>
            <a:fillRect/>
          </a:stretch>
        </p:blipFill>
        <p:spPr bwMode="auto">
          <a:xfrm>
            <a:off x="5829300" y="2286000"/>
            <a:ext cx="11049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9" t="22656" r="22900" b="52930"/>
          <a:stretch>
            <a:fillRect/>
          </a:stretch>
        </p:blipFill>
        <p:spPr bwMode="auto">
          <a:xfrm>
            <a:off x="3132138" y="4121587"/>
            <a:ext cx="5214937" cy="234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1C92061-84FB-49B5-BDAB-57EF840AF44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1926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noProof="0" dirty="0">
                <a:latin typeface="Times New Roman" pitchFamily="18" charset="0"/>
                <a:cs typeface="Times New Roman" pitchFamily="18" charset="0"/>
              </a:rPr>
              <a:t>Append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13503" y="1866027"/>
            <a:ext cx="8001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6: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Run        → Yes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đích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DD4D4EA-6239-4DBC-98DA-95D597FD09CF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0894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Update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43000" y="1699974"/>
            <a:ext cx="7848600" cy="203382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sung,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VD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chức vụ là “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NV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”cho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CB09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1143000" y="3774757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43000" y="4343400"/>
            <a:ext cx="8001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</a:p>
          <a:p>
            <a:r>
              <a:rPr lang="en-US" sz="2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sung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1143000" y="5584448"/>
            <a:ext cx="8229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3: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sung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9D51B8-8932-4E79-B4F6-85256EE67D68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Update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914400" y="2286000"/>
            <a:ext cx="8001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284163" algn="just">
              <a:buFont typeface="Wingdings" pitchFamily="2" charset="2"/>
              <a:buChar char="§"/>
              <a:tabLst>
                <a:tab pos="231775" algn="l"/>
              </a:tabLst>
            </a:pPr>
            <a:r>
              <a:rPr lang="en-US" sz="2600" b="1">
                <a:latin typeface="Times New Roman" pitchFamily="18" charset="0"/>
                <a:cs typeface="Times New Roman" pitchFamily="18" charset="0"/>
              </a:rPr>
              <a:t>Bước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Tại dòng Update to của trường cần bổ sung sửa đổi dữ liệu ở lưới thiết kế ta nhập vào giá trị cần bổ sung hoặc biểu thức cần thay đổi dữ liệu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952500" y="1828800"/>
            <a:ext cx="82296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 4</a:t>
            </a:r>
            <a:r>
              <a:rPr lang="en-US" sz="260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Thẻ Design →  Update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 l="22705" t="6836" r="72832" b="85352"/>
          <a:stretch>
            <a:fillRect/>
          </a:stretch>
        </p:blipFill>
        <p:spPr bwMode="auto">
          <a:xfrm>
            <a:off x="5943600" y="1219200"/>
            <a:ext cx="1143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8750" t="17708" r="45313" b="47917"/>
          <a:stretch>
            <a:fillRect/>
          </a:stretch>
        </p:blipFill>
        <p:spPr bwMode="auto">
          <a:xfrm>
            <a:off x="1904999" y="3581400"/>
            <a:ext cx="586339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1FF84C4-E223-408C-9E9E-121CDE9A2DDA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Update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13503" y="1866027"/>
            <a:ext cx="8001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6: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Run   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→ Yes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600">
              <a:latin typeface="Times New Roman" pitchFamily="18" charset="0"/>
              <a:cs typeface="Times New Roman" pitchFamily="18" charset="0"/>
            </a:endParaRP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6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i="1">
                <a:latin typeface="Times New Roman" pitchFamily="18" charset="0"/>
                <a:cs typeface="Times New Roman" pitchFamily="18" charset="0"/>
              </a:rPr>
              <a:t>Kết quả truy vấn nằm bảng làm nguồn dữ liệu của truy vấn.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4395" t="6836" r="90479" b="83398"/>
          <a:stretch>
            <a:fillRect/>
          </a:stretch>
        </p:blipFill>
        <p:spPr bwMode="auto">
          <a:xfrm>
            <a:off x="3810000" y="2286000"/>
            <a:ext cx="928687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2954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Tạo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mới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CSDL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30469" b="58333"/>
          <a:stretch>
            <a:fillRect/>
          </a:stretch>
        </p:blipFill>
        <p:spPr bwMode="auto">
          <a:xfrm>
            <a:off x="1066800" y="1905000"/>
            <a:ext cx="779907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49DB2C0-9EB0-4445-8E33-ED0A9C0FB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>
                <a:latin typeface="Times New Roman" pitchFamily="18" charset="0"/>
                <a:cs typeface="Times New Roman" pitchFamily="18" charset="0"/>
              </a:rPr>
              <a:t>10</a:t>
            </a:r>
            <a:r>
              <a:rPr kumimoji="0" lang="en-US" sz="32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Delete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43000" y="1699974"/>
            <a:ext cx="7848600" cy="203382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i="1">
                <a:latin typeface="Times New Roman" pitchFamily="18" charset="0"/>
                <a:cs typeface="Times New Roman" pitchFamily="18" charset="0"/>
              </a:rPr>
              <a:t> xóa dữ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VD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xóa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chức vụ là BV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1143000" y="3774757"/>
            <a:ext cx="8001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1: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Nhóm Other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QueryDesign</a:t>
            </a:r>
            <a:endParaRPr lang="en-US" sz="2600" dirty="0"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1143000" y="4517648"/>
            <a:ext cx="8001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Show Table</a:t>
            </a:r>
          </a:p>
          <a:p>
            <a:r>
              <a:rPr lang="en-US" sz="2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i="1">
                <a:latin typeface="Times New Roman" pitchFamily="18" charset="0"/>
                <a:cs typeface="Times New Roman" pitchFamily="18" charset="0"/>
              </a:rPr>
              <a:t> xóa dữ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1143000" y="5584448"/>
            <a:ext cx="75438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3: 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Đưa trường cần đặt điều kiện xóa dữ liệu vào lưới thiết kế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932767B-DE4E-483E-A78C-0F63731A3B0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THAO TÁC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DỮ LIỆU VỚI TRUY VẤN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>
                <a:latin typeface="Times New Roman" pitchFamily="18" charset="0"/>
                <a:cs typeface="Times New Roman" pitchFamily="18" charset="0"/>
              </a:rPr>
              <a:t>10</a:t>
            </a:r>
            <a:r>
              <a:rPr kumimoji="0" lang="en-US" sz="32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Delete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Querry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952500" y="1828800"/>
            <a:ext cx="82296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</a:t>
            </a:r>
            <a:r>
              <a:rPr lang="en-US" sz="2600" b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 4</a:t>
            </a:r>
            <a:r>
              <a:rPr lang="en-US" sz="260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: 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Thẻ Design →  Delete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 l="31494" t="6836" r="64111" b="85352"/>
          <a:stretch>
            <a:fillRect/>
          </a:stretch>
        </p:blipFill>
        <p:spPr bwMode="auto">
          <a:xfrm>
            <a:off x="5715000" y="1143000"/>
            <a:ext cx="8382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990600" y="2286000"/>
            <a:ext cx="8153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600" b="1" dirty="0" err="1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Bước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 6: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Design → </a:t>
            </a:r>
            <a:r>
              <a:rPr lang="en-US" sz="2600">
                <a:latin typeface="Times New Roman" pitchFamily="18" charset="0"/>
                <a:cs typeface="Times New Roman" pitchFamily="18" charset="0"/>
              </a:rPr>
              <a:t>Run   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→ Yes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 </a:t>
            </a:r>
            <a:r>
              <a:rPr lang="en-US" sz="2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ý</a:t>
            </a:r>
            <a:r>
              <a:rPr lang="en-US" sz="26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i="1">
                <a:latin typeface="Times New Roman" pitchFamily="18" charset="0"/>
                <a:cs typeface="Times New Roman" pitchFamily="18" charset="0"/>
              </a:rPr>
              <a:t>Kết quả truy vấn nằm bảng làm nguồn dữ liệu của truy vấn.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8750" t="17708" r="51563" b="47917"/>
          <a:stretch>
            <a:fillRect/>
          </a:stretch>
        </p:blipFill>
        <p:spPr bwMode="auto">
          <a:xfrm>
            <a:off x="3429000" y="3657600"/>
            <a:ext cx="5029200" cy="297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A2B6196-2E7F-4E77-BE4F-33B163B38039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BIỂU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MẪU (FORM)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990600" y="1828800"/>
            <a:ext cx="7924800" cy="1447800"/>
          </a:xfrm>
        </p:spPr>
        <p:txBody>
          <a:bodyPr rtlCol="0">
            <a:noAutofit/>
          </a:bodyPr>
          <a:lstStyle/>
          <a:p>
            <a:pPr indent="715963" algn="just" fontAlgn="auto">
              <a:spcAft>
                <a:spcPts val="1200"/>
              </a:spcAft>
              <a:defRPr/>
            </a:pP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(Form)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chương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>
                <a:latin typeface="Times New Roman" pitchFamily="18" charset="0"/>
                <a:cs typeface="Times New Roman" pitchFamily="18" charset="0"/>
              </a:rPr>
              <a:t>1. Khái niệm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143000" y="3405187"/>
            <a:ext cx="7620000" cy="1928813"/>
          </a:xfrm>
          <a:prstGeom prst="rect">
            <a:avLst/>
          </a:prstGeom>
        </p:spPr>
        <p:txBody>
          <a:bodyPr tIns="0" rtlCol="0">
            <a:noAutofit/>
          </a:bodyPr>
          <a:lstStyle/>
          <a:p>
            <a:pPr marL="27432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v"/>
              <a:tabLst/>
              <a:defRPr/>
            </a:pPr>
            <a:r>
              <a:rPr kumimoji="0" lang="en-US" sz="2600" b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Có hai loại biểu mẫu: </a:t>
            </a:r>
          </a:p>
          <a:p>
            <a:pPr marL="26988" marR="0" lvl="0" indent="26352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Char char="-"/>
              <a:tabLst/>
              <a:defRPr/>
            </a:pPr>
            <a:r>
              <a:rPr kumimoji="0" lang="en-US" sz="2600" b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 nguồn dữ liệu: Form hiển thị dữ liệu</a:t>
            </a:r>
          </a:p>
          <a:p>
            <a:pPr marL="26988" marR="0" lvl="0" indent="26352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Char char="-"/>
              <a:tabLst/>
              <a:defRPr/>
            </a:pPr>
            <a:r>
              <a:rPr kumimoji="0" lang="en-US" sz="2600" b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 có nguồn dữ liệu: Form giao diện, form hộp thoại, …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B47F4-2C3E-4775-B241-16AC730E140E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BIỂU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MẪU (FORM)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09600" y="1143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>
                <a:latin typeface="Times New Roman" pitchFamily="18" charset="0"/>
                <a:cs typeface="Times New Roman" pitchFamily="18" charset="0"/>
              </a:rPr>
              <a:t>2. Tạo Form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990600" y="2286000"/>
            <a:ext cx="8153400" cy="2590800"/>
          </a:xfrm>
        </p:spPr>
        <p:txBody>
          <a:bodyPr rtlCol="0">
            <a:noAutofit/>
          </a:bodyPr>
          <a:lstStyle/>
          <a:p>
            <a:pPr marL="26988" indent="379413" algn="just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Nguồn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form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Table,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Query.</a:t>
            </a:r>
          </a:p>
          <a:p>
            <a:pPr marL="26988" indent="438150" algn="just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854075" algn="just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wizard</a:t>
            </a:r>
          </a:p>
          <a:p>
            <a:pPr indent="854075" algn="just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Auto</a:t>
            </a:r>
          </a:p>
          <a:p>
            <a:pPr indent="854075" algn="just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	...</a:t>
            </a:r>
          </a:p>
          <a:p>
            <a:pPr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6764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000" b="1" noProof="0">
                <a:latin typeface="Times New Roman" pitchFamily="18" charset="0"/>
                <a:cs typeface="Times New Roman" pitchFamily="18" charset="0"/>
              </a:rPr>
              <a:t>2.1. Tạo Form có nguồn dữ liệu</a:t>
            </a:r>
            <a:endParaRPr kumimoji="0" lang="en-US" sz="30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21764" t="6250" r="50781" b="82291"/>
          <a:stretch>
            <a:fillRect/>
          </a:stretch>
        </p:blipFill>
        <p:spPr bwMode="auto">
          <a:xfrm>
            <a:off x="1981200" y="4760383"/>
            <a:ext cx="6248400" cy="195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724B816-791D-40F3-B368-CEFD823927E2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BIỂU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MẪU (FORM)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09600" y="9906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>
                <a:latin typeface="Times New Roman" pitchFamily="18" charset="0"/>
                <a:cs typeface="Times New Roman" pitchFamily="18" charset="0"/>
              </a:rPr>
              <a:t>2. Tạo Form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524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000" b="1" noProof="0">
                <a:latin typeface="Times New Roman" pitchFamily="18" charset="0"/>
                <a:cs typeface="Times New Roman" pitchFamily="18" charset="0"/>
              </a:rPr>
              <a:t>2.1. Tạo Form có nguồn dữ liệu</a:t>
            </a:r>
            <a:endParaRPr kumimoji="0" lang="en-US" sz="30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1295400" y="2057400"/>
            <a:ext cx="7467600" cy="3505200"/>
          </a:xfrm>
          <a:prstGeom prst="rect">
            <a:avLst/>
          </a:prstGeom>
        </p:spPr>
        <p:txBody>
          <a:bodyPr/>
          <a:lstStyle/>
          <a:p>
            <a:pPr marL="342900" indent="-342900"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6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Form </a:t>
            </a:r>
            <a:r>
              <a:rPr lang="en-US" sz="2600" b="1" err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err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err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6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err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6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err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 wizard</a:t>
            </a:r>
          </a:p>
          <a:p>
            <a:pPr indent="457200"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60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600" i="1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sz="260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sz="260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Forms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sz="26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More Forms </a:t>
            </a: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26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 wizard</a:t>
            </a:r>
          </a:p>
        </p:txBody>
      </p: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2057400" y="2819400"/>
            <a:ext cx="6056312" cy="2593975"/>
            <a:chOff x="1571604" y="3786190"/>
            <a:chExt cx="6055902" cy="259468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/>
            <a:srcRect l="10254" t="10742" r="50195" b="66042"/>
            <a:stretch>
              <a:fillRect/>
            </a:stretch>
          </p:blipFill>
          <p:spPr bwMode="auto">
            <a:xfrm>
              <a:off x="1571604" y="3786190"/>
              <a:ext cx="6055902" cy="2594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Oval 14"/>
            <p:cNvSpPr/>
            <p:nvPr/>
          </p:nvSpPr>
          <p:spPr>
            <a:xfrm>
              <a:off x="5357535" y="5143872"/>
              <a:ext cx="2000115" cy="571656"/>
            </a:xfrm>
            <a:prstGeom prst="ellipse">
              <a:avLst/>
            </a:prstGeom>
            <a:noFill/>
            <a:ln w="508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600"/>
            </a:p>
          </p:txBody>
        </p:sp>
      </p:grpSp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90600" y="685800"/>
            <a:ext cx="8153400" cy="60960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BIỂU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MẪU (FORM)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09600" y="9906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b="1" noProof="0">
                <a:latin typeface="Times New Roman" pitchFamily="18" charset="0"/>
                <a:cs typeface="Times New Roman" pitchFamily="18" charset="0"/>
              </a:rPr>
              <a:t>2. Tạo Form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9600" y="15240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000" b="1" noProof="0">
                <a:latin typeface="Times New Roman" pitchFamily="18" charset="0"/>
                <a:cs typeface="Times New Roman" pitchFamily="18" charset="0"/>
              </a:rPr>
              <a:t>2.1. Tạo Form có nguồn dữ liệu</a:t>
            </a:r>
            <a:endParaRPr kumimoji="0" lang="en-US" sz="30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Formwiz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981200"/>
            <a:ext cx="7086600" cy="442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1627187" y="933450"/>
            <a:ext cx="2716213" cy="1524000"/>
          </a:xfrm>
          <a:prstGeom prst="wedgeEllipseCallout">
            <a:avLst>
              <a:gd name="adj1" fmla="val 38509"/>
              <a:gd name="adj2" fmla="val 12285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600">
                <a:latin typeface="Times New Roman" pitchFamily="18" charset="0"/>
                <a:cs typeface="Times New Roman" pitchFamily="18" charset="0"/>
              </a:rPr>
              <a:t>Chọn nguồn dữ liệu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898525" y="5257800"/>
            <a:ext cx="2835275" cy="1390650"/>
          </a:xfrm>
          <a:prstGeom prst="wedgeEllipseCallout">
            <a:avLst>
              <a:gd name="adj1" fmla="val 8035"/>
              <a:gd name="adj2" fmla="val -110238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600">
                <a:latin typeface="Times New Roman" pitchFamily="18" charset="0"/>
                <a:cs typeface="Times New Roman" pitchFamily="18" charset="0"/>
              </a:rPr>
              <a:t>Chọn dữ liệu hiển thị trên form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715001" y="5486400"/>
            <a:ext cx="2819400" cy="452432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imes New Roman" pitchFamily="18" charset="0"/>
              <a:buChar char="−"/>
              <a:defRPr/>
            </a:pPr>
            <a:r>
              <a:rPr lang="en-US" sz="2600" i="1" err="1">
                <a:solidFill>
                  <a:schemeClr val="tx1">
                    <a:lumMod val="75000"/>
                    <a:lumOff val="25000"/>
                  </a:schemeClr>
                </a:solidFill>
                <a:latin typeface=".VnTime" pitchFamily="34" charset="0"/>
              </a:rPr>
              <a:t>KÝch</a:t>
            </a:r>
            <a:r>
              <a:rPr lang="en-US" sz="2600" i="1">
                <a:solidFill>
                  <a:schemeClr val="tx1">
                    <a:lumMod val="75000"/>
                    <a:lumOff val="25000"/>
                  </a:schemeClr>
                </a:solidFill>
                <a:latin typeface=".VnTime" pitchFamily="34" charset="0"/>
              </a:rPr>
              <a:t> </a:t>
            </a:r>
            <a:r>
              <a:rPr lang="en-US" sz="2600" i="1">
                <a:solidFill>
                  <a:srgbClr val="FF0000"/>
                </a:solidFill>
                <a:latin typeface=".VnTime" pitchFamily="34" charset="0"/>
              </a:rPr>
              <a:t>Next</a:t>
            </a:r>
            <a:endParaRPr lang="en-US" sz="2600" i="1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0" name="Picture 19" descr="Formwizard"/>
          <p:cNvPicPr/>
          <p:nvPr/>
        </p:nvPicPr>
        <p:blipFill>
          <a:blip r:embed="rId3"/>
          <a:srcRect l="39351" t="47285" r="52884" b="37978"/>
          <a:stretch>
            <a:fillRect/>
          </a:stretch>
        </p:blipFill>
        <p:spPr bwMode="auto">
          <a:xfrm>
            <a:off x="4343401" y="4101764"/>
            <a:ext cx="533400" cy="5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96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90600" y="2133600"/>
            <a:ext cx="7848600" cy="740736"/>
          </a:xfrm>
        </p:spPr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MS Access 2010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Subtitle 4"/>
          <p:cNvSpPr txBox="1">
            <a:spLocks/>
          </p:cNvSpPr>
          <p:nvPr/>
        </p:nvSpPr>
        <p:spPr>
          <a:xfrm>
            <a:off x="990600" y="2819400"/>
            <a:ext cx="4267200" cy="12954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lvl="0"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Microsoft Office Button,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Open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r="54688" b="38542"/>
          <a:stretch>
            <a:fillRect/>
          </a:stretch>
        </p:blipFill>
        <p:spPr bwMode="auto">
          <a:xfrm>
            <a:off x="5548393" y="2667000"/>
            <a:ext cx="359560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ubtitle 4"/>
          <p:cNvSpPr txBox="1">
            <a:spLocks/>
          </p:cNvSpPr>
          <p:nvPr/>
        </p:nvSpPr>
        <p:spPr>
          <a:xfrm>
            <a:off x="1066800" y="4191000"/>
            <a:ext cx="4267200" cy="12954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lvl="0"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DataBase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nhấp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Open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BB7FCC6-5B7B-4D3A-BB82-7D2251C172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6" y="0"/>
            <a:ext cx="8124824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vi-VN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19176" y="0"/>
            <a:ext cx="79248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43000" y="1850064"/>
            <a:ext cx="7696200" cy="1121736"/>
          </a:xfrm>
        </p:spPr>
        <p:txBody>
          <a:bodyPr>
            <a:normAutofit/>
          </a:bodyPr>
          <a:lstStyle/>
          <a:p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Quick Access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(Save),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(Open),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(New), …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76400" y="609600"/>
            <a:ext cx="6400800" cy="6858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Chương 1: TỔNG QUAN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09600" y="1295400"/>
            <a:ext cx="7467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</a:t>
            </a:r>
            <a:r>
              <a:rPr kumimoji="0" lang="en-US" sz="3200" b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hiểu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giao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diện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MSAccess</a:t>
            </a:r>
            <a:r>
              <a:rPr kumimoji="0" lang="en-US" sz="32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2010</a:t>
            </a:r>
            <a:endParaRPr kumimoji="0" lang="en-US" sz="32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8750" t="39584" r="32032" b="29167"/>
          <a:stretch>
            <a:fillRect/>
          </a:stretch>
        </p:blipFill>
        <p:spPr bwMode="auto">
          <a:xfrm>
            <a:off x="1295400" y="2895600"/>
            <a:ext cx="741426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22D99E7-EB6D-4CEC-A590-F25D94359533}"/>
              </a:ext>
            </a:extLst>
          </p:cNvPr>
          <p:cNvSpPr txBox="1">
            <a:spLocks/>
          </p:cNvSpPr>
          <p:nvPr/>
        </p:nvSpPr>
        <p:spPr>
          <a:xfrm>
            <a:off x="1019176" y="0"/>
            <a:ext cx="8124824" cy="533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vi-VN" sz="2400" b="1">
                <a:solidFill>
                  <a:srgbClr val="2706EA"/>
                </a:solidFill>
                <a:latin typeface="Times New Roman" pitchFamily="18" charset="0"/>
                <a:cs typeface="Times New Roman" pitchFamily="18" charset="0"/>
              </a:rPr>
              <a:t>TRƯỜNG CAO ĐẲNG LÝ TỰ TRỌNG TP.HCM</a:t>
            </a:r>
            <a:endParaRPr lang="en-US" sz="2400" b="1" dirty="0">
              <a:solidFill>
                <a:srgbClr val="2706E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893</TotalTime>
  <Words>6321</Words>
  <Application>Microsoft Office PowerPoint</Application>
  <PresentationFormat>On-screen Show (4:3)</PresentationFormat>
  <Paragraphs>658</Paragraphs>
  <Slides>75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5" baseType="lpstr">
      <vt:lpstr>.VnTime</vt:lpstr>
      <vt:lpstr>Arial</vt:lpstr>
      <vt:lpstr>Calibri</vt:lpstr>
      <vt:lpstr>Courier New</vt:lpstr>
      <vt:lpstr>Gill Sans MT</vt:lpstr>
      <vt:lpstr>Times New Roman</vt:lpstr>
      <vt:lpstr>Verdana</vt:lpstr>
      <vt:lpstr>Wingdings</vt:lpstr>
      <vt:lpstr>Wingdings 2</vt:lpstr>
      <vt:lpstr>Solstice</vt:lpstr>
      <vt:lpstr>PowerPoint Presentation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  <vt:lpstr>TRƯỜNG CAO ĐẲNG LÝ TỰ TRỌNG TP.HCM</vt:lpstr>
    </vt:vector>
  </TitlesOfParts>
  <Company>Dai Viet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TRUNG TÂM TM&amp;PTCN ĐẠI VIỆT</dc:title>
  <dc:creator>Quan</dc:creator>
  <cp:lastModifiedBy>ADMIN</cp:lastModifiedBy>
  <cp:revision>98</cp:revision>
  <dcterms:created xsi:type="dcterms:W3CDTF">2014-03-18T02:17:17Z</dcterms:created>
  <dcterms:modified xsi:type="dcterms:W3CDTF">2020-03-11T05:59:20Z</dcterms:modified>
</cp:coreProperties>
</file>